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5" r:id="rId2"/>
  </p:sldMasterIdLst>
  <p:sldIdLst>
    <p:sldId id="295" r:id="rId3"/>
    <p:sldId id="301" r:id="rId4"/>
    <p:sldId id="297" r:id="rId5"/>
    <p:sldId id="298" r:id="rId6"/>
    <p:sldId id="302" r:id="rId7"/>
    <p:sldId id="261" r:id="rId8"/>
    <p:sldId id="299" r:id="rId9"/>
    <p:sldId id="30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80" r:id="rId24"/>
    <p:sldId id="281" r:id="rId25"/>
    <p:sldId id="288" r:id="rId26"/>
    <p:sldId id="289" r:id="rId27"/>
    <p:sldId id="291" r:id="rId28"/>
    <p:sldId id="307" r:id="rId29"/>
    <p:sldId id="303" r:id="rId30"/>
    <p:sldId id="304" r:id="rId31"/>
    <p:sldId id="305" r:id="rId32"/>
  </p:sldIdLst>
  <p:sldSz cx="3960813" cy="3060700"/>
  <p:notesSz cx="6799263" cy="9929813"/>
  <p:defaultTextStyle>
    <a:defPPr>
      <a:defRPr lang="ru-RU"/>
    </a:defPPr>
    <a:lvl1pPr marL="0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0598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01196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01795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02392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02990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03588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04186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04785" algn="l" defTabSz="40119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9" autoAdjust="0"/>
    <p:restoredTop sz="94660"/>
  </p:normalViewPr>
  <p:slideViewPr>
    <p:cSldViewPr>
      <p:cViewPr>
        <p:scale>
          <a:sx n="212" d="100"/>
          <a:sy n="212" d="100"/>
        </p:scale>
        <p:origin x="-1890" y="234"/>
      </p:cViewPr>
      <p:guideLst>
        <p:guide orient="horz" pos="964"/>
        <p:guide pos="1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595A-B15E-48CD-B1EA-1970E266E20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1428-6D81-4616-9C2A-A5D1EF4ED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4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48" y="2142490"/>
            <a:ext cx="2376488" cy="252934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6348" y="273479"/>
            <a:ext cx="2376488" cy="1836420"/>
          </a:xfrm>
        </p:spPr>
        <p:txBody>
          <a:bodyPr/>
          <a:lstStyle>
            <a:lvl1pPr marL="0" indent="0">
              <a:buNone/>
              <a:defRPr sz="1400"/>
            </a:lvl1pPr>
            <a:lvl2pPr marL="200598" indent="0">
              <a:buNone/>
              <a:defRPr sz="1200"/>
            </a:lvl2pPr>
            <a:lvl3pPr marL="401196" indent="0">
              <a:buNone/>
              <a:defRPr sz="1000"/>
            </a:lvl3pPr>
            <a:lvl4pPr marL="601795" indent="0">
              <a:buNone/>
              <a:defRPr sz="900"/>
            </a:lvl4pPr>
            <a:lvl5pPr marL="802392" indent="0">
              <a:buNone/>
              <a:defRPr sz="900"/>
            </a:lvl5pPr>
            <a:lvl6pPr marL="1002990" indent="0">
              <a:buNone/>
              <a:defRPr sz="900"/>
            </a:lvl6pPr>
            <a:lvl7pPr marL="1203588" indent="0">
              <a:buNone/>
              <a:defRPr sz="900"/>
            </a:lvl7pPr>
            <a:lvl8pPr marL="1404186" indent="0">
              <a:buNone/>
              <a:defRPr sz="900"/>
            </a:lvl8pPr>
            <a:lvl9pPr marL="1604785" indent="0">
              <a:buNone/>
              <a:defRPr sz="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6348" y="2395424"/>
            <a:ext cx="2376488" cy="359207"/>
          </a:xfrm>
        </p:spPr>
        <p:txBody>
          <a:bodyPr/>
          <a:lstStyle>
            <a:lvl1pPr marL="0" indent="0">
              <a:buNone/>
              <a:defRPr sz="700"/>
            </a:lvl1pPr>
            <a:lvl2pPr marL="200598" indent="0">
              <a:buNone/>
              <a:defRPr sz="600"/>
            </a:lvl2pPr>
            <a:lvl3pPr marL="401196" indent="0">
              <a:buNone/>
              <a:defRPr sz="500"/>
            </a:lvl3pPr>
            <a:lvl4pPr marL="601795" indent="0">
              <a:buNone/>
              <a:defRPr sz="400"/>
            </a:lvl4pPr>
            <a:lvl5pPr marL="802392" indent="0">
              <a:buNone/>
              <a:defRPr sz="400"/>
            </a:lvl5pPr>
            <a:lvl6pPr marL="1002990" indent="0">
              <a:buNone/>
              <a:defRPr sz="400"/>
            </a:lvl6pPr>
            <a:lvl7pPr marL="1203588" indent="0">
              <a:buNone/>
              <a:defRPr sz="400"/>
            </a:lvl7pPr>
            <a:lvl8pPr marL="1404186" indent="0">
              <a:buNone/>
              <a:defRPr sz="400"/>
            </a:lvl8pPr>
            <a:lvl9pPr marL="1604785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871589" y="122571"/>
            <a:ext cx="891183" cy="26115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041" y="122571"/>
            <a:ext cx="2607536" cy="26115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08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35" y="272063"/>
            <a:ext cx="3366691" cy="986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34" y="1292296"/>
            <a:ext cx="2772570" cy="4421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1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041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314" y="-1417"/>
            <a:ext cx="3971128" cy="30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062" y="950802"/>
            <a:ext cx="3366691" cy="656067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123" y="1734397"/>
            <a:ext cx="2772570" cy="7821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20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1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>
                  <a:lumMod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77" y="1966784"/>
            <a:ext cx="3366691" cy="607889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877" y="1297256"/>
            <a:ext cx="3366691" cy="669528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059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0119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0179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8023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00299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203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40418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60478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041" y="714164"/>
            <a:ext cx="1749359" cy="201992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13414" y="714164"/>
            <a:ext cx="1749359" cy="201992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42" y="685116"/>
            <a:ext cx="1750047" cy="28552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200598" indent="0">
              <a:buNone/>
              <a:defRPr sz="900" b="1"/>
            </a:lvl2pPr>
            <a:lvl3pPr marL="401196" indent="0">
              <a:buNone/>
              <a:defRPr sz="800" b="1"/>
            </a:lvl3pPr>
            <a:lvl4pPr marL="601795" indent="0">
              <a:buNone/>
              <a:defRPr sz="700" b="1"/>
            </a:lvl4pPr>
            <a:lvl5pPr marL="802392" indent="0">
              <a:buNone/>
              <a:defRPr sz="700" b="1"/>
            </a:lvl5pPr>
            <a:lvl6pPr marL="1002990" indent="0">
              <a:buNone/>
              <a:defRPr sz="700" b="1"/>
            </a:lvl6pPr>
            <a:lvl7pPr marL="1203588" indent="0">
              <a:buNone/>
              <a:defRPr sz="700" b="1"/>
            </a:lvl7pPr>
            <a:lvl8pPr marL="1404186" indent="0">
              <a:buNone/>
              <a:defRPr sz="700" b="1"/>
            </a:lvl8pPr>
            <a:lvl9pPr marL="1604785" indent="0">
              <a:buNone/>
              <a:defRPr sz="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8042" y="970639"/>
            <a:ext cx="1750047" cy="1763445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12039" y="685116"/>
            <a:ext cx="1750734" cy="28552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200598" indent="0">
              <a:buNone/>
              <a:defRPr sz="900" b="1"/>
            </a:lvl2pPr>
            <a:lvl3pPr marL="401196" indent="0">
              <a:buNone/>
              <a:defRPr sz="800" b="1"/>
            </a:lvl3pPr>
            <a:lvl4pPr marL="601795" indent="0">
              <a:buNone/>
              <a:defRPr sz="700" b="1"/>
            </a:lvl4pPr>
            <a:lvl5pPr marL="802392" indent="0">
              <a:buNone/>
              <a:defRPr sz="700" b="1"/>
            </a:lvl5pPr>
            <a:lvl6pPr marL="1002990" indent="0">
              <a:buNone/>
              <a:defRPr sz="700" b="1"/>
            </a:lvl6pPr>
            <a:lvl7pPr marL="1203588" indent="0">
              <a:buNone/>
              <a:defRPr sz="700" b="1"/>
            </a:lvl7pPr>
            <a:lvl8pPr marL="1404186" indent="0">
              <a:buNone/>
              <a:defRPr sz="700" b="1"/>
            </a:lvl8pPr>
            <a:lvl9pPr marL="1604785" indent="0">
              <a:buNone/>
              <a:defRPr sz="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12039" y="970639"/>
            <a:ext cx="1750734" cy="1763445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2" y="121862"/>
            <a:ext cx="1303080" cy="51861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8569" y="121861"/>
            <a:ext cx="2214205" cy="261222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042" y="640480"/>
            <a:ext cx="1303080" cy="2093604"/>
          </a:xfrm>
        </p:spPr>
        <p:txBody>
          <a:bodyPr/>
          <a:lstStyle>
            <a:lvl1pPr marL="0" indent="0">
              <a:buNone/>
              <a:defRPr sz="700"/>
            </a:lvl1pPr>
            <a:lvl2pPr marL="200598" indent="0">
              <a:buNone/>
              <a:defRPr sz="600"/>
            </a:lvl2pPr>
            <a:lvl3pPr marL="401196" indent="0">
              <a:buNone/>
              <a:defRPr sz="500"/>
            </a:lvl3pPr>
            <a:lvl4pPr marL="601795" indent="0">
              <a:buNone/>
              <a:defRPr sz="400"/>
            </a:lvl4pPr>
            <a:lvl5pPr marL="802392" indent="0">
              <a:buNone/>
              <a:defRPr sz="400"/>
            </a:lvl5pPr>
            <a:lvl6pPr marL="1002990" indent="0">
              <a:buNone/>
              <a:defRPr sz="400"/>
            </a:lvl6pPr>
            <a:lvl7pPr marL="1203588" indent="0">
              <a:buNone/>
              <a:defRPr sz="400"/>
            </a:lvl7pPr>
            <a:lvl8pPr marL="1404186" indent="0">
              <a:buNone/>
              <a:defRPr sz="400"/>
            </a:lvl8pPr>
            <a:lvl9pPr marL="1604785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1" y="122570"/>
            <a:ext cx="3564732" cy="510116"/>
          </a:xfrm>
          <a:prstGeom prst="rect">
            <a:avLst/>
          </a:prstGeom>
        </p:spPr>
        <p:txBody>
          <a:bodyPr vert="horz" lIns="40119" tIns="20060" rIns="40119" bIns="2006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41" y="714164"/>
            <a:ext cx="3564732" cy="2019921"/>
          </a:xfrm>
          <a:prstGeom prst="rect">
            <a:avLst/>
          </a:prstGeom>
        </p:spPr>
        <p:txBody>
          <a:bodyPr vert="horz" lIns="40119" tIns="20060" rIns="40119" bIns="200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8041" y="2836816"/>
            <a:ext cx="924190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595A-B15E-48CD-B1EA-1970E266E20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53278" y="2836816"/>
            <a:ext cx="1254257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38582" y="2836816"/>
            <a:ext cx="924190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1428-6D81-4616-9C2A-A5D1EF4ED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01196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449" indent="-15044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5972" indent="-125374" algn="l" defTabSz="4011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1495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02093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2691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03289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03887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04486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05084" indent="-100299" algn="l" defTabSz="401196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8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01196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01795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02392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02990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88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04186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85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WatercolorSponge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66314" cy="306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1" y="122570"/>
            <a:ext cx="3564732" cy="510116"/>
          </a:xfrm>
          <a:prstGeom prst="rect">
            <a:avLst/>
          </a:prstGeom>
        </p:spPr>
        <p:txBody>
          <a:bodyPr vert="horz" lIns="40119" tIns="20060" rIns="40119" bIns="2006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41" y="714164"/>
            <a:ext cx="3564732" cy="2019921"/>
          </a:xfrm>
          <a:prstGeom prst="rect">
            <a:avLst/>
          </a:prstGeom>
        </p:spPr>
        <p:txBody>
          <a:bodyPr vert="horz" lIns="40119" tIns="20060" rIns="40119" bIns="2006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8041" y="2836816"/>
            <a:ext cx="924190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53278" y="2836816"/>
            <a:ext cx="1254257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38582" y="2836816"/>
            <a:ext cx="924190" cy="162953"/>
          </a:xfrm>
          <a:prstGeom prst="rect">
            <a:avLst/>
          </a:prstGeom>
        </p:spPr>
        <p:txBody>
          <a:bodyPr vert="horz" lIns="40119" tIns="20060" rIns="40119" bIns="200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01196" rtl="0" eaLnBrk="1" latinLnBrk="0" hangingPunct="1">
        <a:spcBef>
          <a:spcPct val="0"/>
        </a:spcBef>
        <a:buNone/>
        <a:defRPr sz="2400" b="1" kern="1200" cap="small" baseline="0">
          <a:ln>
            <a:solidFill>
              <a:schemeClr val="accent1">
                <a:lumMod val="50000"/>
              </a:schemeClr>
            </a:solidFill>
          </a:ln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50449" indent="-150449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14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325972" indent="-125374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–"/>
        <a:defRPr sz="12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501495" indent="-100299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10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702093" indent="-100299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–"/>
        <a:defRPr sz="9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902691" indent="-100299" algn="l" defTabSz="401196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»"/>
        <a:defRPr sz="9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1103289" indent="-100299" algn="l" defTabSz="40119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03887" indent="-100299" algn="l" defTabSz="40119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04486" indent="-100299" algn="l" defTabSz="40119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05084" indent="-100299" algn="l" defTabSz="40119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8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01196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01795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02392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02990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88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04186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85" algn="l" defTabSz="40119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223" y="59424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экстремизму и терроризму в сети интернет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14" y="234206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призыв социальных масс к насильственным действиям против существующего политического, религиозного или социального строя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совершение взрыва, поджога, или иных действий создающих опасность гибели людей или других опасных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убийств в учреждениях (школах, институтах, торговых центрах и т.п.)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-Взрывы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многолюдных местах.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-Вербовка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террористы-смертники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8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06" y="162199"/>
            <a:ext cx="3600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 ЗНАТЬ!!!</a:t>
            </a:r>
          </a:p>
          <a:p>
            <a:endParaRPr lang="ru-RU" b="1" dirty="0" smtClean="0"/>
          </a:p>
          <a:p>
            <a:r>
              <a:rPr lang="ru-RU" dirty="0" smtClean="0"/>
              <a:t>За </a:t>
            </a:r>
            <a:r>
              <a:rPr lang="ru-RU" dirty="0"/>
              <a:t>преступления террористической направленности Уголовным кодексом РФ предусмотрены наказания в виде лишения свободы вплоть до пожизненного срока заключения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</a:t>
            </a:r>
            <a:r>
              <a:rPr lang="ru-RU" dirty="0"/>
              <a:t>. 205 Террористический акт - пожизненное лишение свободы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</a:t>
            </a:r>
            <a:r>
              <a:rPr lang="ru-RU" dirty="0"/>
              <a:t>. </a:t>
            </a:r>
            <a:r>
              <a:rPr lang="ru-RU" dirty="0" smtClean="0"/>
              <a:t>205.1  </a:t>
            </a:r>
            <a:r>
              <a:rPr lang="ru-RU" dirty="0"/>
              <a:t>Содействие террористической деятельности - пожизненное лишение свободы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</a:t>
            </a:r>
            <a:r>
              <a:rPr lang="ru-RU" dirty="0"/>
              <a:t>. 205.2 </a:t>
            </a:r>
            <a:r>
              <a:rPr lang="ru-RU" dirty="0" smtClean="0"/>
              <a:t> Публичные </a:t>
            </a:r>
            <a:r>
              <a:rPr lang="ru-RU" dirty="0"/>
              <a:t>призывы к осуществлению террористической деятельности или публичное оправдание терроризма - лишение свободы до пяти 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</a:t>
            </a:r>
            <a:r>
              <a:rPr lang="ru-RU" dirty="0"/>
              <a:t>. 205.3 </a:t>
            </a:r>
            <a:r>
              <a:rPr lang="ru-RU" dirty="0" smtClean="0"/>
              <a:t> Прохождение </a:t>
            </a:r>
            <a:r>
              <a:rPr lang="ru-RU" dirty="0"/>
              <a:t>обучения в целях осуществления террористической деятельности - наказывается лишением свободы на срок от 15 до 20 лет </a:t>
            </a:r>
          </a:p>
          <a:p>
            <a:r>
              <a:rPr lang="ru-RU" dirty="0" smtClean="0"/>
              <a:t>Ст</a:t>
            </a:r>
            <a:r>
              <a:rPr lang="ru-RU" dirty="0"/>
              <a:t>. 205.4  </a:t>
            </a:r>
            <a:r>
              <a:rPr lang="ru-RU" dirty="0" smtClean="0"/>
              <a:t>Организация </a:t>
            </a:r>
            <a:r>
              <a:rPr lang="ru-RU" dirty="0"/>
              <a:t>террористического сообщества и участие в </a:t>
            </a:r>
            <a:r>
              <a:rPr lang="ru-RU" dirty="0" smtClean="0"/>
              <a:t>нём </a:t>
            </a:r>
            <a:r>
              <a:rPr lang="ru-RU" dirty="0"/>
              <a:t>- лишение свободы на срок от 15 до 20 лет со штрафом в размере до одного миллиона </a:t>
            </a:r>
            <a:r>
              <a:rPr lang="ru-RU" dirty="0" smtClean="0"/>
              <a:t>рублей. </a:t>
            </a:r>
          </a:p>
          <a:p>
            <a:r>
              <a:rPr lang="ru-RU" dirty="0" smtClean="0"/>
              <a:t>205.5  Организация </a:t>
            </a:r>
            <a:r>
              <a:rPr lang="ru-RU" dirty="0"/>
              <a:t>деятельности террористической организации и участие в деятельности такой организации - лишение свободы на срок от 15 до 20 лет со штрафом в размере до одного миллиона </a:t>
            </a:r>
            <a:r>
              <a:rPr lang="ru-RU" dirty="0" smtClean="0"/>
              <a:t>рублей.</a:t>
            </a:r>
          </a:p>
          <a:p>
            <a:r>
              <a:rPr lang="ru-RU" dirty="0" smtClean="0"/>
              <a:t>Ст</a:t>
            </a:r>
            <a:r>
              <a:rPr lang="ru-RU" dirty="0"/>
              <a:t>. 206 </a:t>
            </a:r>
            <a:r>
              <a:rPr lang="ru-RU" dirty="0" smtClean="0"/>
              <a:t> Захват </a:t>
            </a:r>
            <a:r>
              <a:rPr lang="ru-RU" dirty="0"/>
              <a:t>заложника - пожизненное лишение свободы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</a:t>
            </a:r>
            <a:r>
              <a:rPr lang="ru-RU" dirty="0"/>
              <a:t>. 207 </a:t>
            </a:r>
            <a:r>
              <a:rPr lang="ru-RU" dirty="0" smtClean="0"/>
              <a:t> Заведомо </a:t>
            </a:r>
            <a:r>
              <a:rPr lang="ru-RU" dirty="0"/>
              <a:t>ложное сообщение об акте терроризма - лишение свободы на срок до десяти лет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1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06" y="234206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Ст. 280 </a:t>
            </a:r>
            <a:r>
              <a:rPr lang="ru-RU" dirty="0" smtClean="0"/>
              <a:t> Публичные </a:t>
            </a:r>
            <a:r>
              <a:rPr lang="ru-RU" dirty="0"/>
              <a:t>призывы к осуществлению экстремистской деятельности - лишение свободы на срок до </a:t>
            </a:r>
            <a:r>
              <a:rPr lang="ru-RU" dirty="0" smtClean="0"/>
              <a:t>5 </a:t>
            </a:r>
            <a:r>
              <a:rPr lang="ru-RU" dirty="0"/>
              <a:t>лет </a:t>
            </a:r>
            <a:endParaRPr lang="ru-RU" dirty="0" smtClean="0"/>
          </a:p>
          <a:p>
            <a:r>
              <a:rPr lang="ru-RU" dirty="0" smtClean="0"/>
              <a:t>Ст</a:t>
            </a:r>
            <a:r>
              <a:rPr lang="ru-RU" dirty="0"/>
              <a:t>. 280.1 </a:t>
            </a:r>
            <a:r>
              <a:rPr lang="ru-RU" dirty="0" smtClean="0"/>
              <a:t> Публичные </a:t>
            </a:r>
            <a:r>
              <a:rPr lang="ru-RU" dirty="0"/>
              <a:t>призывы к осуществлению действий, направленных на нарушение территориальной целостности РФ - лишение свободы на срок </a:t>
            </a:r>
            <a:r>
              <a:rPr lang="ru-RU" dirty="0" smtClean="0"/>
              <a:t>от 5 </a:t>
            </a:r>
            <a:r>
              <a:rPr lang="ru-RU" dirty="0"/>
              <a:t>лет </a:t>
            </a:r>
            <a:endParaRPr lang="ru-RU" dirty="0" smtClean="0"/>
          </a:p>
          <a:p>
            <a:r>
              <a:rPr lang="ru-RU" dirty="0" smtClean="0"/>
              <a:t>Ст</a:t>
            </a:r>
            <a:r>
              <a:rPr lang="ru-RU" dirty="0"/>
              <a:t>. 282. </a:t>
            </a:r>
            <a:r>
              <a:rPr lang="ru-RU" dirty="0" smtClean="0"/>
              <a:t> Возбуждение </a:t>
            </a:r>
            <a:r>
              <a:rPr lang="ru-RU" dirty="0"/>
              <a:t>ненависти либо вражды, а равно унижение человеческого достоинства - лишение свободы на срок до </a:t>
            </a:r>
            <a:r>
              <a:rPr lang="ru-RU" dirty="0" smtClean="0"/>
              <a:t>6 </a:t>
            </a:r>
            <a:r>
              <a:rPr lang="ru-RU" dirty="0"/>
              <a:t>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</a:t>
            </a:r>
            <a:r>
              <a:rPr lang="ru-RU" dirty="0"/>
              <a:t>. 282.1. </a:t>
            </a:r>
            <a:r>
              <a:rPr lang="ru-RU" dirty="0" smtClean="0"/>
              <a:t> Организация </a:t>
            </a:r>
            <a:r>
              <a:rPr lang="ru-RU" dirty="0"/>
              <a:t>экстремистского сообщества - лишение свободы на срок до 12 лет </a:t>
            </a:r>
          </a:p>
          <a:p>
            <a:r>
              <a:rPr lang="ru-RU" dirty="0" smtClean="0"/>
              <a:t>Ст</a:t>
            </a:r>
            <a:r>
              <a:rPr lang="ru-RU" dirty="0"/>
              <a:t>. 282.2. </a:t>
            </a:r>
            <a:r>
              <a:rPr lang="ru-RU" dirty="0" smtClean="0"/>
              <a:t> Организация </a:t>
            </a:r>
            <a:r>
              <a:rPr lang="ru-RU" dirty="0"/>
              <a:t>деятельности экстремистской организации - лишение свободы на срок до 12 </a:t>
            </a:r>
            <a:r>
              <a:rPr lang="ru-RU" dirty="0" smtClean="0"/>
              <a:t>лет. </a:t>
            </a:r>
          </a:p>
          <a:p>
            <a:endParaRPr lang="ru-RU" dirty="0" smtClean="0"/>
          </a:p>
          <a:p>
            <a:r>
              <a:rPr lang="ru-RU" dirty="0" smtClean="0"/>
              <a:t>Учитывая факт, что Россия ведёт Специальную Военную Операцию с Украиной необходимо быть очень внимательным ко всем </a:t>
            </a:r>
            <a:r>
              <a:rPr lang="ru-RU" dirty="0" err="1" smtClean="0"/>
              <a:t>контетнам</a:t>
            </a:r>
            <a:r>
              <a:rPr lang="ru-RU" dirty="0" smtClean="0"/>
              <a:t>, в которых вы общаетесь, что вы читаете, какие комментарии даёте, ставите лайки и т.п.</a:t>
            </a:r>
          </a:p>
          <a:p>
            <a:r>
              <a:rPr lang="ru-RU" dirty="0"/>
              <a:t>Глава ФСБ Бортников: украинские спецслужбы вербуют российскую молодежь для совершения </a:t>
            </a:r>
            <a:r>
              <a:rPr lang="ru-RU" dirty="0" smtClean="0"/>
              <a:t>терактов.</a:t>
            </a:r>
            <a:endParaRPr lang="ru-RU" dirty="0"/>
          </a:p>
          <a:p>
            <a:r>
              <a:rPr lang="ru-RU" dirty="0"/>
              <a:t>Спецслужбы Украины и их «западные кураторы» развернули «идеологическую и вербовочную обработку» россиян, прежде всего молодого </a:t>
            </a:r>
            <a:r>
              <a:rPr lang="ru-RU" dirty="0" smtClean="0"/>
              <a:t>поколения. С </a:t>
            </a:r>
            <a:r>
              <a:rPr lang="ru-RU" dirty="0"/>
              <a:t>начала спецоперации молодежь активно вербуют для участия «в диверсионно-террористической и экстремистской деятельности».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38" y="306214"/>
            <a:ext cx="338437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Манипулятор и </a:t>
            </a:r>
            <a:r>
              <a:rPr lang="ru-RU" sz="1100" b="1" dirty="0" smtClean="0"/>
              <a:t>жертва</a:t>
            </a:r>
          </a:p>
          <a:p>
            <a:endParaRPr lang="ru-RU" b="1" dirty="0" smtClean="0"/>
          </a:p>
          <a:p>
            <a:r>
              <a:rPr lang="ru-RU" b="1" dirty="0" smtClean="0"/>
              <a:t>Стереотип </a:t>
            </a:r>
            <a:r>
              <a:rPr lang="ru-RU" b="1" dirty="0"/>
              <a:t>о том, что вербовщик - это всегда зрелый мужчина восточного типа, давно не соответствует действительности. </a:t>
            </a:r>
            <a:endParaRPr lang="ru-RU" b="1" dirty="0" smtClean="0"/>
          </a:p>
          <a:p>
            <a:r>
              <a:rPr lang="ru-RU" b="1" dirty="0" smtClean="0"/>
              <a:t>Среди </a:t>
            </a:r>
            <a:r>
              <a:rPr lang="ru-RU" b="1" dirty="0"/>
              <a:t>тех, кто «закидывает сети», пополняя ряды экстремистов, встречаются мужчины и женщины разного возраста и происхождения, зачастую хорошо образованные и отлично владеющие русским, английским и другими языками. Вербовочную деятельность ведут настоящие </a:t>
            </a:r>
            <a:r>
              <a:rPr lang="ru-RU" b="1" dirty="0" smtClean="0"/>
              <a:t>профи. Они прошли </a:t>
            </a:r>
            <a:r>
              <a:rPr lang="ru-RU" b="1" dirty="0"/>
              <a:t>специальное обучение, поэтому жертвой вербовщика может стать кто угодно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экстремистскую наживку клюют даже те, кто, казалось бы, не должен: мальчики-подростки, одинокие мамы, образованные и состоятельные мужчины и женщины.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своей деятельности профессиональные вербовщики используют практически такие же методы, что и сектанты, и понимание, что ты уже «на крючке», приходит уже слишком поздно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45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06" y="162198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2022 году силовые органы предотвратили 64 теракта и 54 преступления террористической направленности. </a:t>
            </a:r>
            <a:r>
              <a:rPr lang="ru-RU" dirty="0" smtClean="0"/>
              <a:t>В прошлом </a:t>
            </a:r>
            <a:r>
              <a:rPr lang="ru-RU" dirty="0"/>
              <a:t>году выросло число «террористических проявлений», в том числе в приграничных регионах в Центральном и Южном федеральных округах. </a:t>
            </a:r>
            <a:r>
              <a:rPr lang="ru-RU" dirty="0" smtClean="0"/>
              <a:t>Доказано, что это связано </a:t>
            </a:r>
            <a:r>
              <a:rPr lang="ru-RU" dirty="0"/>
              <a:t>с «преступной диверсионно-террористической деятельностью украинских спецслужб».</a:t>
            </a:r>
          </a:p>
          <a:p>
            <a:endParaRPr lang="ru-RU" dirty="0"/>
          </a:p>
          <a:p>
            <a:r>
              <a:rPr lang="ru-RU" dirty="0"/>
              <a:t>В январе </a:t>
            </a:r>
            <a:r>
              <a:rPr lang="ru-RU" dirty="0" smtClean="0"/>
              <a:t>2023года ФСБ </a:t>
            </a:r>
            <a:r>
              <a:rPr lang="ru-RU" dirty="0"/>
              <a:t>задержала </a:t>
            </a:r>
            <a:r>
              <a:rPr lang="ru-RU" dirty="0" smtClean="0"/>
              <a:t>трёх </a:t>
            </a:r>
            <a:r>
              <a:rPr lang="ru-RU" dirty="0"/>
              <a:t>восьмиклассников, повредивших ж/д пути в Подмосковье «по заданию из </a:t>
            </a:r>
            <a:r>
              <a:rPr lang="ru-RU" dirty="0" err="1"/>
              <a:t>Telegram</a:t>
            </a:r>
            <a:r>
              <a:rPr lang="ru-RU" dirty="0"/>
              <a:t>». По данным спецслужбы, подростки из подмосковного города Чехова через мессенджер вступили в контакт с неизвестными, которые предложили им за деньги совершить диверсию на железнодорожных путях на перегоне Курского направления.</a:t>
            </a:r>
          </a:p>
          <a:p>
            <a:endParaRPr lang="ru-RU" dirty="0"/>
          </a:p>
          <a:p>
            <a:r>
              <a:rPr lang="ru-RU" dirty="0"/>
              <a:t>В конце февраля </a:t>
            </a:r>
            <a:r>
              <a:rPr lang="ru-RU" dirty="0" smtClean="0"/>
              <a:t>2023 года суд </a:t>
            </a:r>
            <a:r>
              <a:rPr lang="ru-RU" dirty="0"/>
              <a:t>в Тобольске отправил под арест 15-летнего школьника по статье о подготовке теракта (ч. 3 ст. 30, ст. 205 УК РФ). По данным следствия, вечером 23 февраля школьник взял «коктейль Молотова», зажигалку и направился к военкомату, по дороге его задержали сотрудники ФСБ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b="1" dirty="0"/>
          </a:p>
          <a:p>
            <a:r>
              <a:rPr lang="ru-RU" b="1" dirty="0" smtClean="0"/>
              <a:t>Желаем безопасной жизни вам,  вашим близким и всем людям на планете!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29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14" y="234206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Существует несколько методов вербовки: </a:t>
            </a:r>
            <a:endParaRPr lang="ru-RU" b="1" dirty="0" smtClean="0"/>
          </a:p>
          <a:p>
            <a:r>
              <a:rPr lang="ru-RU" b="1" dirty="0"/>
              <a:t>-</a:t>
            </a:r>
            <a:r>
              <a:rPr lang="ru-RU" b="1" dirty="0" smtClean="0"/>
              <a:t>через </a:t>
            </a:r>
            <a:r>
              <a:rPr lang="ru-RU" b="1" dirty="0"/>
              <a:t>родственные связи, когда вступивший в ряды экстремистов увлекает за собой другого члена семьи; </a:t>
            </a:r>
            <a:endParaRPr lang="ru-RU" b="1" dirty="0" smtClean="0"/>
          </a:p>
          <a:p>
            <a:r>
              <a:rPr lang="ru-RU" b="1" dirty="0"/>
              <a:t>-</a:t>
            </a:r>
            <a:r>
              <a:rPr lang="ru-RU" b="1" dirty="0" smtClean="0"/>
              <a:t>через </a:t>
            </a:r>
            <a:r>
              <a:rPr lang="ru-RU" b="1" dirty="0"/>
              <a:t>вхожих в семейный круг людей, увлеченных идеями радикального ислама; </a:t>
            </a:r>
            <a:endParaRPr lang="ru-RU" b="1" dirty="0" smtClean="0"/>
          </a:p>
          <a:p>
            <a:r>
              <a:rPr lang="ru-RU" b="1" dirty="0"/>
              <a:t>-</a:t>
            </a:r>
            <a:r>
              <a:rPr lang="ru-RU" b="1" dirty="0" smtClean="0"/>
              <a:t>через </a:t>
            </a:r>
            <a:r>
              <a:rPr lang="ru-RU" b="1" dirty="0"/>
              <a:t>трудоустройство; </a:t>
            </a:r>
            <a:endParaRPr lang="ru-RU" b="1" dirty="0" smtClean="0"/>
          </a:p>
          <a:p>
            <a:r>
              <a:rPr lang="ru-RU" b="1" dirty="0"/>
              <a:t>-</a:t>
            </a:r>
            <a:r>
              <a:rPr lang="ru-RU" b="1" dirty="0" smtClean="0"/>
              <a:t>через </a:t>
            </a:r>
            <a:r>
              <a:rPr lang="ru-RU" b="1" dirty="0"/>
              <a:t>псевдорелигиозные организации и различные общественные мероприятия, </a:t>
            </a:r>
            <a:r>
              <a:rPr lang="ru-RU" b="1" dirty="0" smtClean="0"/>
              <a:t>которые финансируют террористы </a:t>
            </a:r>
            <a:r>
              <a:rPr lang="ru-RU" b="1" dirty="0"/>
              <a:t>- это могут быть семинары, мастер-классы и даже просмотр </a:t>
            </a:r>
            <a:r>
              <a:rPr lang="ru-RU" b="1" dirty="0" smtClean="0"/>
              <a:t>кинофильма; </a:t>
            </a:r>
            <a:endParaRPr lang="ru-RU" b="1" dirty="0"/>
          </a:p>
          <a:p>
            <a:r>
              <a:rPr lang="ru-RU" b="1" dirty="0" smtClean="0"/>
              <a:t>-и </a:t>
            </a:r>
            <a:r>
              <a:rPr lang="ru-RU" b="1" dirty="0"/>
              <a:t>самый простой и распространенный способ вербовки в наши дни - через социальные сети, мессенджеры и компьютерные </a:t>
            </a:r>
            <a:r>
              <a:rPr lang="ru-RU" b="1" dirty="0" smtClean="0"/>
              <a:t>игры.</a:t>
            </a:r>
          </a:p>
          <a:p>
            <a:endParaRPr lang="ru-RU" b="1" dirty="0"/>
          </a:p>
          <a:p>
            <a:r>
              <a:rPr lang="ru-RU" b="1" dirty="0" smtClean="0"/>
              <a:t>Важно </a:t>
            </a:r>
            <a:r>
              <a:rPr lang="ru-RU" b="1" dirty="0"/>
              <a:t>знать, что вербовщик безошибочно вычисляет слабые места предполагаемого адепта и бьет </a:t>
            </a:r>
            <a:r>
              <a:rPr lang="ru-RU" b="1" dirty="0" smtClean="0"/>
              <a:t>прицельно.</a:t>
            </a:r>
          </a:p>
          <a:p>
            <a:r>
              <a:rPr lang="ru-RU" b="1" dirty="0" smtClean="0"/>
              <a:t> Легко </a:t>
            </a:r>
            <a:r>
              <a:rPr lang="ru-RU" b="1" dirty="0"/>
              <a:t>внушаемые подростки достаточно быстро проникаются идеями </a:t>
            </a:r>
            <a:r>
              <a:rPr lang="ru-RU" b="1" dirty="0" smtClean="0"/>
              <a:t>вещающего </a:t>
            </a:r>
            <a:r>
              <a:rPr lang="ru-RU" b="1" dirty="0"/>
              <a:t>о праведности и </a:t>
            </a:r>
            <a:r>
              <a:rPr lang="ru-RU" b="1" dirty="0" smtClean="0"/>
              <a:t>справедливости. Одни </a:t>
            </a:r>
            <a:r>
              <a:rPr lang="ru-RU" b="1" dirty="0"/>
              <a:t>падки на красивые слова о </a:t>
            </a:r>
            <a:r>
              <a:rPr lang="ru-RU" b="1" dirty="0" smtClean="0"/>
              <a:t>любви и </a:t>
            </a:r>
            <a:r>
              <a:rPr lang="ru-RU" b="1" dirty="0"/>
              <a:t>обещания счастливой жизни, ну а </a:t>
            </a:r>
            <a:r>
              <a:rPr lang="ru-RU" b="1" dirty="0" smtClean="0"/>
              <a:t>другие </a:t>
            </a:r>
            <a:r>
              <a:rPr lang="ru-RU" b="1" dirty="0"/>
              <a:t>чаще всего гонятся за </a:t>
            </a:r>
            <a:r>
              <a:rPr lang="ru-RU" b="1" dirty="0" smtClean="0"/>
              <a:t>большими деньгами.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93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14" y="23420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Случаи терроризма в России.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апреле 2022 года в Ставрополе был задержан </a:t>
            </a:r>
            <a:r>
              <a:rPr lang="ru-RU" dirty="0" smtClean="0"/>
              <a:t>сторонник </a:t>
            </a:r>
            <a:r>
              <a:rPr lang="ru-RU" dirty="0"/>
              <a:t>«Исламского государства</a:t>
            </a:r>
            <a:r>
              <a:rPr lang="ru-RU" dirty="0" smtClean="0"/>
              <a:t>», </a:t>
            </a:r>
            <a:r>
              <a:rPr lang="ru-RU" dirty="0"/>
              <a:t>который по указанию зарубежных эмиссаров международной террористической организации собирался взорвать один из объектов транспортной инфраструктуры региона. Его задержали во время подготовки к теракту. При обыске в его доме были найдены взрывчатые вещества и поражающие элементы для изготовления самодельной бомбы. В отношении мужчины возбуждено уголовное дело по статье «приготовление к террористическому акту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14" y="234206"/>
            <a:ext cx="352839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В погоне за достатком</a:t>
            </a:r>
            <a:r>
              <a:rPr lang="ru-RU" sz="1200" b="1" dirty="0" smtClean="0"/>
              <a:t>...</a:t>
            </a:r>
          </a:p>
          <a:p>
            <a:endParaRPr lang="ru-RU" dirty="0" smtClean="0"/>
          </a:p>
          <a:p>
            <a:r>
              <a:rPr lang="ru-RU" sz="900" dirty="0" smtClean="0"/>
              <a:t>Вербовщики </a:t>
            </a:r>
            <a:r>
              <a:rPr lang="ru-RU" sz="900" dirty="0"/>
              <a:t>нередко выступают в роли потенциальных работодателей, размещая вакансии </a:t>
            </a:r>
            <a:r>
              <a:rPr lang="ru-RU" sz="900" dirty="0" smtClean="0"/>
              <a:t>на </a:t>
            </a:r>
            <a:r>
              <a:rPr lang="ru-RU" sz="900" dirty="0"/>
              <a:t>популярных интернет-площадках. Конечно же, в объявлении не указано, что новому сотруднику предстоит работать на боевиков. Объявление, как правило, содержит обширный выбор вакансий по образованию, графику работы и уровню заработной платы. В приоритете - лица, обладающие военными навыками, и специалисты IT-сферы. Набирают и «разнорабочих», которые в итоге становятся «пушечным мясом». Зарплату обещают </a:t>
            </a:r>
            <a:r>
              <a:rPr lang="ru-RU" sz="900" dirty="0" smtClean="0"/>
              <a:t>высокую</a:t>
            </a:r>
            <a:r>
              <a:rPr lang="ru-RU" sz="900" dirty="0"/>
              <a:t>.</a:t>
            </a:r>
            <a:r>
              <a:rPr lang="ru-RU" sz="900" dirty="0" smtClean="0"/>
              <a:t> Но </a:t>
            </a:r>
            <a:r>
              <a:rPr lang="ru-RU" sz="900" dirty="0"/>
              <a:t>реальность чаще всего далека от обещаний. </a:t>
            </a:r>
            <a:r>
              <a:rPr lang="ru-RU" sz="900" dirty="0" smtClean="0"/>
              <a:t>Лидеры группировок никогда не будут платить большие деньги, они готовы отдать только копейки. </a:t>
            </a:r>
          </a:p>
          <a:p>
            <a:r>
              <a:rPr lang="ru-RU" sz="900" dirty="0" smtClean="0"/>
              <a:t>В </a:t>
            </a:r>
            <a:r>
              <a:rPr lang="ru-RU" sz="900" dirty="0"/>
              <a:t>сети боевиков часто попадают и те, чьи семьи находятся в трудной жизненной ситуации. Им вербовщики обещают обеспечить семье достойный уровень жизни, быстро погасить долги или решить серьезную проблему. Ключевое слово - «обещают</a:t>
            </a:r>
            <a:r>
              <a:rPr lang="ru-RU" sz="900" dirty="0" smtClean="0"/>
              <a:t>».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922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14" y="306214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Клятва на </a:t>
            </a:r>
            <a:r>
              <a:rPr lang="ru-RU" sz="1200" b="1" dirty="0" smtClean="0"/>
              <a:t>верность</a:t>
            </a:r>
          </a:p>
          <a:p>
            <a:r>
              <a:rPr lang="ru-RU" dirty="0" smtClean="0"/>
              <a:t>Еще </a:t>
            </a:r>
            <a:r>
              <a:rPr lang="ru-RU" dirty="0"/>
              <a:t>одна цель вербовщиков - </a:t>
            </a:r>
            <a:r>
              <a:rPr lang="ru-RU" dirty="0" smtClean="0"/>
              <a:t>создать ячейки </a:t>
            </a:r>
            <a:r>
              <a:rPr lang="ru-RU" dirty="0"/>
              <a:t>из сторонников, проникшихся </a:t>
            </a:r>
            <a:r>
              <a:rPr lang="ru-RU" dirty="0" smtClean="0"/>
              <a:t>их идеями. Чаще </a:t>
            </a:r>
            <a:r>
              <a:rPr lang="ru-RU" dirty="0"/>
              <a:t>всего клятву на верность лидерам экстремистских </a:t>
            </a:r>
            <a:r>
              <a:rPr lang="ru-RU" dirty="0" err="1"/>
              <a:t>бандгрупп</a:t>
            </a:r>
            <a:r>
              <a:rPr lang="ru-RU" dirty="0"/>
              <a:t> приносят </a:t>
            </a:r>
            <a:r>
              <a:rPr lang="ru-RU" dirty="0" smtClean="0"/>
              <a:t>мужчины </a:t>
            </a:r>
            <a:r>
              <a:rPr lang="ru-RU" dirty="0"/>
              <a:t>в возрасте до 30 - 35 лет, которые не смогли реализоваться в обычной жизни. Такие люди готовы менять мир, отстаивать «истинные» ценности и сражаться за идею, навязанную «братьями». Находят </a:t>
            </a:r>
            <a:r>
              <a:rPr lang="ru-RU" dirty="0" smtClean="0"/>
              <a:t>молодых людей в </a:t>
            </a:r>
            <a:r>
              <a:rPr lang="ru-RU" dirty="0"/>
              <a:t>закрытых группах в </a:t>
            </a:r>
            <a:r>
              <a:rPr lang="ru-RU" dirty="0" err="1"/>
              <a:t>соцсетях</a:t>
            </a:r>
            <a:r>
              <a:rPr lang="ru-RU" dirty="0"/>
              <a:t> и мессенджерах. Тут же в Сети и продолжается связь с кураторами, здесь же ведется впоследствии пропагандистская </a:t>
            </a:r>
            <a:r>
              <a:rPr lang="ru-RU" dirty="0" smtClean="0"/>
              <a:t>работа. А при помощи видео даётся </a:t>
            </a:r>
            <a:r>
              <a:rPr lang="ru-RU" dirty="0"/>
              <a:t>клятва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Правоохранительные </a:t>
            </a:r>
            <a:r>
              <a:rPr lang="ru-RU" dirty="0"/>
              <a:t>органы постоянно проводят мониторинг сети интернет, выявляя сторонников экстремистов и террористов. </a:t>
            </a:r>
            <a:r>
              <a:rPr lang="ru-RU" dirty="0" err="1" smtClean="0"/>
              <a:t>Роскомнадзор</a:t>
            </a:r>
            <a:r>
              <a:rPr lang="ru-RU" dirty="0" smtClean="0"/>
              <a:t> </a:t>
            </a:r>
            <a:r>
              <a:rPr lang="ru-RU" dirty="0"/>
              <a:t>заблокировал </a:t>
            </a:r>
            <a:r>
              <a:rPr lang="ru-RU" dirty="0" smtClean="0"/>
              <a:t>1533 </a:t>
            </a:r>
            <a:r>
              <a:rPr lang="ru-RU" dirty="0"/>
              <a:t>интернет-адреса, содержавших информацию террористической направленности. К ответственности привлечены </a:t>
            </a:r>
            <a:r>
              <a:rPr lang="ru-RU" dirty="0" smtClean="0"/>
              <a:t>55 </a:t>
            </a:r>
            <a:r>
              <a:rPr lang="ru-RU" dirty="0"/>
              <a:t>человек, разместивших публикации, содержащие оправдание </a:t>
            </a:r>
            <a:r>
              <a:rPr lang="ru-RU" dirty="0" smtClean="0"/>
              <a:t>терроризма. </a:t>
            </a:r>
            <a:r>
              <a:rPr lang="ru-RU" dirty="0"/>
              <a:t>Т</a:t>
            </a:r>
            <a:r>
              <a:rPr lang="ru-RU" dirty="0" smtClean="0"/>
              <a:t>аких людей осудили на лишение свободы.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8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081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Произвольный</PresentationFormat>
  <Paragraphs>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2018-02-13T20:44:16Z</dcterms:created>
  <dcterms:modified xsi:type="dcterms:W3CDTF">2023-11-15T11:49:36Z</dcterms:modified>
</cp:coreProperties>
</file>