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FF"/>
    <a:srgbClr val="A3E7FF"/>
    <a:srgbClr val="AFE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991F54-10E2-41EF-B80C-41F63DF39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A8AD8EF-19E5-4A57-8998-EDE33B67C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AFB3C4B-A0AA-478A-A25E-6ABAC7A87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CC6A-8289-455B-BCF2-409711BB4EF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A2E6AD4-1982-414C-AF88-B193AAED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29606C-857E-45B8-888A-CC8C9BC04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F49E-28FA-421F-9D99-24CEEDF57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4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50D93C-9441-422B-8CC0-CDDDB0C7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143735B-E356-40B8-BD37-7A7424B4A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E39AB4-7C9A-4BD4-8747-6CF3F8C2C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CC6A-8289-455B-BCF2-409711BB4EF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F06A774-89AE-463B-B4DE-C33596057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F6872D4-92BA-4A76-A0AA-243094F4B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F49E-28FA-421F-9D99-24CEEDF57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38ED4BB-FD80-4B57-A37D-9C8A7852AE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B7BEB37-A105-4D06-B721-E360C3694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69A9A0E-A8C2-4F9A-AC02-3570CE214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CC6A-8289-455B-BCF2-409711BB4EF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98EFC19-EADF-438A-8EC9-B7B7542D4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F2875F9-7F7E-4ABF-8690-CF4BE1DC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F49E-28FA-421F-9D99-24CEEDF57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54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65C8A4-256B-445A-B114-B0EB44EA6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6096E9-BE30-472B-B2C0-9E1EA39D7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51FD3D-4BC8-484C-9FC9-EC88F9206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CC6A-8289-455B-BCF2-409711BB4EF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14DF81C-0562-49B1-B36D-0E30C8F99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8B9A54-BB82-41F0-A60C-34CED2B2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F49E-28FA-421F-9D99-24CEEDF57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05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BF0615-468E-4A76-910B-E4E218298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36CA0CF-DB9D-448B-9496-D5B708347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9E23D9-5B3F-4EDE-A74D-096846B65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CC6A-8289-455B-BCF2-409711BB4EF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E57FD6E-788A-4785-B7B1-EFE20E65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A53FA01-0ACD-4CD1-9540-E285B9BF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F49E-28FA-421F-9D99-24CEEDF57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51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B4719B-0483-4F61-915C-7DB2B653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183296-E369-4D6B-B1F3-E54AE47EB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CA9DE9B-159B-4072-95EA-85B777454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F82DE66-BE18-4FCB-B7EA-DC9A78A2D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CC6A-8289-455B-BCF2-409711BB4EF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135CD69-793B-4158-A036-0EA43349B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A675BD6-217E-40AF-8CD4-68310ED8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F49E-28FA-421F-9D99-24CEEDF57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3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A5D132-3654-4E37-9908-B5FAF11BA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AF868F4-BA82-44BA-BAC2-D6DCD8BCA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61BA927-0452-4730-AD69-A60A29F6A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466E87F-B61C-4423-8167-96B6669E1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7BA4D57-DF02-4147-B61B-78C9047FC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D4D683D-617C-4D00-AB3D-C852E59F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CC6A-8289-455B-BCF2-409711BB4EF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7488620-341D-4730-B125-5E6F4C7B2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0E3690B-30B3-4D08-A1CA-65669AE70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F49E-28FA-421F-9D99-24CEEDF57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93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7371B0-69DC-48C7-88F8-4C826A6C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BD02A8A-F87D-4FD5-9C05-8AC7BA46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CC6A-8289-455B-BCF2-409711BB4EF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919BAA6-B6CD-4119-8488-678148621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29CCCA0-DE9D-443B-8911-A864974F6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F49E-28FA-421F-9D99-24CEEDF57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91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2B853F9-8D38-4149-9C58-BAA3B5DE9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CC6A-8289-455B-BCF2-409711BB4EF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BA29B0E-9704-4DD6-A48D-8A33B9E1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E88280D-BD22-40BB-BD8E-D3DA85B14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F49E-28FA-421F-9D99-24CEEDF57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90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4525E9-AE27-40EE-A527-CBA1B39D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7DCEB0C-4683-47D0-B650-1A19E4F27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5E8E056-C28C-4CD4-B684-39F3E27EE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440A7F0-04D5-41A1-9986-640B7085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CC6A-8289-455B-BCF2-409711BB4EF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5B5C9C8-1E2F-440A-868E-2997B89DC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B01A184-DB6F-494F-BCC7-26ECC9CD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F49E-28FA-421F-9D99-24CEEDF57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26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916E5F-4DAA-406F-855E-8B77DBEB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5C985FC-DA61-4349-8DED-09605D78B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99A79F6-62ED-44FB-ABB1-B73E72781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02440EE-FD1E-4A8F-99E2-94F9CD172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CC6A-8289-455B-BCF2-409711BB4EF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D69E977-E7F6-4F0A-8A72-C3371827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4294120-6E56-48A2-8898-38350E65E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F49E-28FA-421F-9D99-24CEEDF57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5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3155B9-FAD6-4AD7-A067-BC8D0E32C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0AAB136-3BAC-4D20-B202-90247B9C1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DE43327-5579-4E52-963B-B5EAE3B20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3CC6A-8289-455B-BCF2-409711BB4EFA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1C5B1F-993A-4A2B-981E-BC4D60136A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BCA2FD1-C235-4902-A6AF-680EB3BB8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7F49E-28FA-421F-9D99-24CEEDF57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2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://www.gosuslugi.ru/" TargetMode="External"/><Relationship Id="rId14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14.pn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D227C71-6653-4E9C-966B-BEC0AD8E5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747" y="5819097"/>
            <a:ext cx="4308461" cy="103890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747EB50-F93B-46A3-A59C-4BE568C91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530" y="5620184"/>
            <a:ext cx="1304656" cy="14329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C138A62-7652-4064-B04E-FC890749DC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4873" y="5819097"/>
            <a:ext cx="1419403" cy="121140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599862BF-436B-47EA-989E-D59E243E4B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77471" y="5595753"/>
            <a:ext cx="1413818" cy="14329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0D60B18-2AF4-4B07-890B-6496BFBA7F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43344" y="5722071"/>
            <a:ext cx="1394990" cy="122917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DAC8DD6E-D980-4FB6-A4DD-35A913BD28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30094" y="546755"/>
            <a:ext cx="3364495" cy="269606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9E2ED09-55B1-46EC-86D3-1AC8399AB138}"/>
              </a:ext>
            </a:extLst>
          </p:cNvPr>
          <p:cNvSpPr txBox="1"/>
          <p:nvPr/>
        </p:nvSpPr>
        <p:spPr>
          <a:xfrm>
            <a:off x="9370679" y="3429000"/>
            <a:ext cx="208332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62BA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 15</a:t>
            </a:r>
          </a:p>
          <a:p>
            <a:pPr algn="ctr"/>
            <a:r>
              <a:rPr lang="ru-RU" sz="24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2000">
                      <a:srgbClr val="4EB051"/>
                    </a:gs>
                    <a:gs pos="100000">
                      <a:srgbClr val="169FDB"/>
                    </a:gs>
                  </a:gsLst>
                  <a:lin ang="2400000" scaled="0"/>
                </a:gradFill>
                <a:latin typeface="Arial Black" panose="020B0A04020102020204" pitchFamily="34" charset="0"/>
                <a:cs typeface="Arial" panose="020B0604020202020204" pitchFamily="34" charset="0"/>
              </a:rPr>
              <a:t>октября</a:t>
            </a:r>
          </a:p>
          <a:p>
            <a:pPr algn="ctr"/>
            <a:r>
              <a:rPr lang="ru-RU" sz="2400" b="1" dirty="0">
                <a:solidFill>
                  <a:srgbClr val="0062BA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8</a:t>
            </a:r>
          </a:p>
          <a:p>
            <a:pPr algn="ctr"/>
            <a:r>
              <a:rPr lang="ru-RU" sz="24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2000">
                      <a:srgbClr val="4EB051"/>
                    </a:gs>
                    <a:gs pos="100000">
                      <a:srgbClr val="169FDB"/>
                    </a:gs>
                  </a:gsLst>
                  <a:lin ang="2400000" scaled="0"/>
                </a:gradFill>
                <a:latin typeface="Arial Black" panose="020B0A04020102020204" pitchFamily="34" charset="0"/>
                <a:cs typeface="Arial" panose="020B0604020202020204" pitchFamily="34" charset="0"/>
              </a:rPr>
              <a:t>ноября</a:t>
            </a:r>
          </a:p>
          <a:p>
            <a:pPr algn="ctr"/>
            <a:r>
              <a:rPr lang="ru-RU" sz="2400" b="1" dirty="0">
                <a:solidFill>
                  <a:srgbClr val="0062BA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2021</a:t>
            </a:r>
            <a:endParaRPr lang="ru-RU" sz="2400" dirty="0">
              <a:gradFill>
                <a:gsLst>
                  <a:gs pos="0">
                    <a:srgbClr val="E52329"/>
                  </a:gs>
                  <a:gs pos="37000">
                    <a:srgbClr val="F7A823"/>
                  </a:gs>
                  <a:gs pos="72000">
                    <a:srgbClr val="4EB051"/>
                  </a:gs>
                  <a:gs pos="100000">
                    <a:srgbClr val="169FDB"/>
                  </a:gs>
                </a:gsLst>
                <a:lin ang="2400000" scaled="0"/>
              </a:gradFill>
              <a:latin typeface="Arial Black" panose="020B0A0402010202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DB4246C-2B75-441F-8917-5EA48D8923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453" y="702340"/>
            <a:ext cx="3551110" cy="369055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B5FC424-67E9-432D-8E94-14CD1A2D424C}"/>
              </a:ext>
            </a:extLst>
          </p:cNvPr>
          <p:cNvSpPr txBox="1"/>
          <p:nvPr/>
        </p:nvSpPr>
        <p:spPr>
          <a:xfrm>
            <a:off x="805904" y="1907003"/>
            <a:ext cx="279269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2000">
                      <a:srgbClr val="4EB051"/>
                    </a:gs>
                    <a:gs pos="100000">
                      <a:srgbClr val="169FDB"/>
                    </a:gs>
                  </a:gsLst>
                  <a:lin ang="2400000" scaled="0"/>
                </a:gra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Единый портал государственных и муниципальных услуг (функций) 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2000">
                      <a:srgbClr val="4EB051"/>
                    </a:gs>
                    <a:gs pos="100000">
                      <a:srgbClr val="169FDB"/>
                    </a:gs>
                  </a:gsLst>
                  <a:lin ang="2400000" scaled="0"/>
                </a:gra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9"/>
              </a:rPr>
              <a:t>www.gosuslugi.ru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2000">
                      <a:srgbClr val="4EB051"/>
                    </a:gs>
                    <a:gs pos="100000">
                      <a:srgbClr val="169FDB"/>
                    </a:gs>
                  </a:gsLst>
                  <a:lin ang="2400000" scaled="0"/>
                </a:gra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(Портал госуслуг)</a:t>
            </a:r>
            <a:endParaRPr lang="ru-RU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84AC691-3474-44B0-AA93-1E770CAA74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35273" y="884011"/>
            <a:ext cx="841321" cy="84132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EEDC7F2-5001-4D71-8C48-DEE137280266}"/>
              </a:ext>
            </a:extLst>
          </p:cNvPr>
          <p:cNvSpPr txBox="1"/>
          <p:nvPr/>
        </p:nvSpPr>
        <p:spPr>
          <a:xfrm>
            <a:off x="4097635" y="5852597"/>
            <a:ext cx="3996729" cy="1005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</a:pPr>
            <a:r>
              <a:rPr lang="ru-RU" sz="1400" dirty="0">
                <a:latin typeface="Arial Black" panose="020B0A04020102020204" pitchFamily="34" charset="0"/>
                <a:cs typeface="Arial" panose="020B0604020202020204" pitchFamily="34" charset="0"/>
              </a:rPr>
              <a:t>Горячая линия по вопросам переписи</a:t>
            </a:r>
          </a:p>
          <a:p>
            <a:pPr algn="ctr">
              <a:spcBef>
                <a:spcPts val="200"/>
              </a:spcBef>
            </a:pPr>
            <a:r>
              <a:rPr lang="ru-RU" sz="1400" dirty="0">
                <a:latin typeface="Arial Black" panose="020B0A04020102020204" pitchFamily="34" charset="0"/>
                <a:cs typeface="Arial" panose="020B0604020202020204" pitchFamily="34" charset="0"/>
              </a:rPr>
              <a:t> с 24 сентября по 14 ноября  </a:t>
            </a:r>
          </a:p>
          <a:p>
            <a:pPr algn="ctr">
              <a:spcBef>
                <a:spcPts val="200"/>
              </a:spcBef>
            </a:pPr>
            <a:r>
              <a:rPr lang="ru-RU" sz="1400" dirty="0">
                <a:latin typeface="Arial Black" panose="020B0A04020102020204" pitchFamily="34" charset="0"/>
                <a:cs typeface="Arial" panose="020B0604020202020204" pitchFamily="34" charset="0"/>
              </a:rPr>
              <a:t> 8-800-707-20-20 звонок бесплатный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E8FDB31-18DE-447B-B91B-F62261D0A6D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48656" y="5816519"/>
            <a:ext cx="1479092" cy="120711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2E3121B-C690-4651-A548-567A15C9B9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36209" y="5702969"/>
            <a:ext cx="1500911" cy="1304657"/>
          </a:xfrm>
          <a:prstGeom prst="rect">
            <a:avLst/>
          </a:prstGeom>
        </p:spPr>
      </p:pic>
      <p:pic>
        <p:nvPicPr>
          <p:cNvPr id="7" name="Рисунок 6" descr="Подключения">
            <a:extLst>
              <a:ext uri="{FF2B5EF4-FFF2-40B4-BE49-F238E27FC236}">
                <a16:creationId xmlns:a16="http://schemas.microsoft.com/office/drawing/2014/main" xmlns="" id="{D8FA064E-1B56-43CF-8B4C-5F5E3592D5D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540319" y="2847577"/>
            <a:ext cx="3055233" cy="298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96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71E305F8-C0BD-4571-8AF9-0D15770D1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586" y="1420313"/>
            <a:ext cx="1310804" cy="1218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1F0FD18-311B-42D3-9A96-4FA8FF6AF770}"/>
              </a:ext>
            </a:extLst>
          </p:cNvPr>
          <p:cNvSpPr txBox="1"/>
          <p:nvPr/>
        </p:nvSpPr>
        <p:spPr>
          <a:xfrm>
            <a:off x="249192" y="276517"/>
            <a:ext cx="29464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cap="none" spc="0" dirty="0">
                <a:ln w="0"/>
                <a:gradFill flip="none" rotWithShape="1">
                  <a:gsLst>
                    <a:gs pos="31000">
                      <a:srgbClr val="FFC000"/>
                    </a:gs>
                    <a:gs pos="0">
                      <a:srgbClr val="FF0000"/>
                    </a:gs>
                    <a:gs pos="54000">
                      <a:srgbClr val="92D050"/>
                    </a:gs>
                    <a:gs pos="79000">
                      <a:srgbClr val="0070C0"/>
                    </a:gs>
                    <a:gs pos="100000">
                      <a:srgbClr val="0070C0"/>
                    </a:gs>
                  </a:gsLst>
                  <a:lin ang="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Как переписаться</a:t>
            </a:r>
          </a:p>
          <a:p>
            <a:pPr algn="ctr"/>
            <a:r>
              <a:rPr lang="ru-RU" sz="1800" b="1" cap="none" spc="0" dirty="0">
                <a:ln w="0"/>
                <a:gradFill flip="none" rotWithShape="1">
                  <a:gsLst>
                    <a:gs pos="31000">
                      <a:srgbClr val="FFC000"/>
                    </a:gs>
                    <a:gs pos="0">
                      <a:srgbClr val="FF0000"/>
                    </a:gs>
                    <a:gs pos="54000">
                      <a:srgbClr val="92D050"/>
                    </a:gs>
                    <a:gs pos="79000">
                      <a:srgbClr val="0070C0"/>
                    </a:gs>
                    <a:gs pos="100000">
                      <a:srgbClr val="0070C0"/>
                    </a:gs>
                  </a:gsLst>
                  <a:lin ang="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 на портале Госуслуг 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55B7EE-43B3-4BB5-A06D-490DC79C65CD}"/>
              </a:ext>
            </a:extLst>
          </p:cNvPr>
          <p:cNvSpPr txBox="1"/>
          <p:nvPr/>
        </p:nvSpPr>
        <p:spPr>
          <a:xfrm>
            <a:off x="228691" y="2562815"/>
            <a:ext cx="337479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1.  </a:t>
            </a:r>
            <a:r>
              <a:rPr lang="ru-RU" sz="1600" dirty="0"/>
              <a:t>Зайти на сайт </a:t>
            </a:r>
          </a:p>
          <a:p>
            <a:r>
              <a:rPr lang="en-US" b="1" dirty="0">
                <a:solidFill>
                  <a:srgbClr val="0070C0"/>
                </a:solidFill>
              </a:rPr>
              <a:t>www.gosuslugi.ru 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sz="800" b="1" dirty="0">
              <a:solidFill>
                <a:srgbClr val="0070C0"/>
              </a:solidFill>
            </a:endParaRPr>
          </a:p>
          <a:p>
            <a:r>
              <a:rPr lang="ru-RU" sz="1600" b="1" dirty="0">
                <a:solidFill>
                  <a:srgbClr val="FF0000"/>
                </a:solidFill>
              </a:rPr>
              <a:t>2.</a:t>
            </a:r>
            <a:r>
              <a:rPr lang="ru-RU" sz="1600" b="1" dirty="0"/>
              <a:t> </a:t>
            </a:r>
            <a:r>
              <a:rPr lang="ru-RU" sz="1600" dirty="0"/>
              <a:t>Необходима стандартная или подтверждённая учетная запись </a:t>
            </a:r>
          </a:p>
          <a:p>
            <a:endParaRPr lang="ru-RU" sz="800" dirty="0"/>
          </a:p>
          <a:p>
            <a:r>
              <a:rPr lang="ru-RU" sz="1600" b="1" dirty="0">
                <a:solidFill>
                  <a:srgbClr val="FF0000"/>
                </a:solidFill>
              </a:rPr>
              <a:t>3</a:t>
            </a:r>
            <a:r>
              <a:rPr lang="ru-RU" sz="1600" dirty="0">
                <a:solidFill>
                  <a:srgbClr val="FF0000"/>
                </a:solidFill>
              </a:rPr>
              <a:t>. </a:t>
            </a:r>
            <a:r>
              <a:rPr lang="ru-RU" sz="1600" dirty="0"/>
              <a:t>Заходим под своим логином и паролем</a:t>
            </a:r>
          </a:p>
          <a:p>
            <a:endParaRPr lang="ru-RU" sz="800" dirty="0"/>
          </a:p>
          <a:p>
            <a:r>
              <a:rPr lang="ru-RU" sz="1600" b="1" dirty="0">
                <a:solidFill>
                  <a:srgbClr val="FF0000"/>
                </a:solidFill>
              </a:rPr>
              <a:t>4</a:t>
            </a:r>
            <a:r>
              <a:rPr lang="ru-RU" sz="1600" dirty="0">
                <a:solidFill>
                  <a:srgbClr val="FF0000"/>
                </a:solidFill>
              </a:rPr>
              <a:t>.</a:t>
            </a:r>
            <a:r>
              <a:rPr lang="ru-RU" sz="1600" dirty="0"/>
              <a:t> Переходим по ссылке «Участие в переписи населения»</a:t>
            </a:r>
          </a:p>
          <a:p>
            <a:endParaRPr lang="ru-RU" sz="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10746E6-590D-4CFE-BA9F-539EEDA88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213" t="4834" r="15919"/>
          <a:stretch/>
        </p:blipFill>
        <p:spPr>
          <a:xfrm>
            <a:off x="189618" y="5270313"/>
            <a:ext cx="3244665" cy="11433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E71D9BF-DB0E-4793-94D6-96C5D9E09C5F}"/>
              </a:ext>
            </a:extLst>
          </p:cNvPr>
          <p:cNvSpPr txBox="1"/>
          <p:nvPr/>
        </p:nvSpPr>
        <p:spPr>
          <a:xfrm>
            <a:off x="4146606" y="246221"/>
            <a:ext cx="337479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800" dirty="0"/>
          </a:p>
          <a:p>
            <a:pPr algn="just"/>
            <a:r>
              <a:rPr lang="ru-RU" sz="1600" b="1" dirty="0">
                <a:solidFill>
                  <a:srgbClr val="FF0000"/>
                </a:solidFill>
              </a:rPr>
              <a:t>Важно!</a:t>
            </a:r>
            <a:r>
              <a:rPr lang="ru-RU" sz="1600" dirty="0"/>
              <a:t> Через свою учётную запись на </a:t>
            </a:r>
            <a:r>
              <a:rPr lang="ru-RU" sz="1600" dirty="0" err="1"/>
              <a:t>госуслугах</a:t>
            </a:r>
            <a:r>
              <a:rPr lang="ru-RU" sz="1600" dirty="0"/>
              <a:t>  можно переписать себя и все своё домохозяйство (людей живущих с вами и ведущих общее хозяйство)</a:t>
            </a:r>
          </a:p>
          <a:p>
            <a:pPr algn="just"/>
            <a:endParaRPr lang="ru-RU" sz="800" dirty="0"/>
          </a:p>
          <a:p>
            <a:pPr algn="just"/>
            <a:endParaRPr lang="ru-RU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DA62DB2-BBCB-452F-9A6E-67D3F43FD5E3}"/>
              </a:ext>
            </a:extLst>
          </p:cNvPr>
          <p:cNvSpPr txBox="1"/>
          <p:nvPr/>
        </p:nvSpPr>
        <p:spPr>
          <a:xfrm>
            <a:off x="4150720" y="2583603"/>
            <a:ext cx="342275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5. </a:t>
            </a:r>
            <a:r>
              <a:rPr lang="ru-RU" sz="1600" dirty="0"/>
              <a:t>При выборе места проживания нужно ввести адрес </a:t>
            </a:r>
            <a:r>
              <a:rPr lang="ru-RU" sz="1600" b="1" dirty="0">
                <a:solidFill>
                  <a:srgbClr val="FF0000"/>
                </a:solidFill>
              </a:rPr>
              <a:t>фактического</a:t>
            </a:r>
            <a:r>
              <a:rPr lang="ru-RU" sz="1600" dirty="0"/>
              <a:t> постоянного проживания (независимо от регистрации прав </a:t>
            </a:r>
            <a:br>
              <a:rPr lang="ru-RU" sz="1600" dirty="0"/>
            </a:br>
            <a:r>
              <a:rPr lang="ru-RU" sz="1600" dirty="0"/>
              <a:t>на это помещение и/или прописки)</a:t>
            </a:r>
          </a:p>
          <a:p>
            <a:pPr algn="just"/>
            <a:endParaRPr lang="ru-RU" sz="800" b="1" dirty="0">
              <a:solidFill>
                <a:srgbClr val="FF0000"/>
              </a:solidFill>
            </a:endParaRPr>
          </a:p>
          <a:p>
            <a:pPr algn="just"/>
            <a:r>
              <a:rPr lang="ru-RU" sz="1600" b="1" dirty="0">
                <a:solidFill>
                  <a:srgbClr val="FF0000"/>
                </a:solidFill>
              </a:rPr>
              <a:t>7. </a:t>
            </a:r>
            <a:r>
              <a:rPr lang="ru-RU" sz="1600" dirty="0"/>
              <a:t>Все вопросы электронного переписного листа имеют «подсказку» в виде «знака вопроса», которую можно прочитать, нажав на этот знак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2ADA2A6-63ED-459F-92B1-806005B5374F}"/>
              </a:ext>
            </a:extLst>
          </p:cNvPr>
          <p:cNvSpPr txBox="1"/>
          <p:nvPr/>
        </p:nvSpPr>
        <p:spPr>
          <a:xfrm>
            <a:off x="8565831" y="341086"/>
            <a:ext cx="317996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</a:rPr>
              <a:t>8. </a:t>
            </a:r>
            <a:r>
              <a:rPr lang="ru-RU" sz="1600" dirty="0"/>
              <a:t>После заполнения ответов на все вопросы нажмите кнопку </a:t>
            </a:r>
            <a:r>
              <a:rPr lang="ru-RU" sz="1600" b="1" dirty="0"/>
              <a:t>«Отправить». </a:t>
            </a:r>
            <a:r>
              <a:rPr lang="ru-RU" sz="1600" dirty="0"/>
              <a:t>Затем в личный кабинет пользователя Портала госуслуг будут доставлены уникальные коды подтверждения прохождения переписи на каждого переписанного в помещении и объединяющий их QR-код на всё домохозяйство  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b="1" dirty="0">
                <a:solidFill>
                  <a:srgbClr val="FF0000"/>
                </a:solidFill>
              </a:rPr>
              <a:t>9. </a:t>
            </a:r>
            <a:r>
              <a:rPr lang="en-US" sz="1600" dirty="0"/>
              <a:t>QR-</a:t>
            </a:r>
            <a:r>
              <a:rPr lang="ru-RU" sz="1600" dirty="0"/>
              <a:t>код нужно будет показать переписчику в подтверждение Вашего участия во Всероссийской переписи населения 2020 года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4318647-9489-4918-912B-8493A494AC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3046" y="4549676"/>
            <a:ext cx="2987121" cy="2308324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5B071DED-BAC5-467F-9FFA-00D43956AD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15698" y="4162501"/>
            <a:ext cx="841321" cy="841321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36DFCBA6-F059-4F2F-B9F9-4CE20D6BB8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6401" y="5548228"/>
            <a:ext cx="4444454" cy="86543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BB021E26-A172-4672-96CE-E5FC6173E441}"/>
              </a:ext>
            </a:extLst>
          </p:cNvPr>
          <p:cNvPicPr/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-41000"/>
                    </a14:imgEffect>
                  </a14:imgLayer>
                </a14:imgProps>
              </a:ext>
            </a:extLst>
          </a:blip>
          <a:srcRect l="59091" t="40643" r="38770" b="56117"/>
          <a:stretch/>
        </p:blipFill>
        <p:spPr bwMode="auto">
          <a:xfrm>
            <a:off x="7038168" y="5091428"/>
            <a:ext cx="745498" cy="6191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xmlns="" id="{5CA25902-DDDB-45E0-8E23-E5DF69773EEB}"/>
              </a:ext>
            </a:extLst>
          </p:cNvPr>
          <p:cNvCxnSpPr>
            <a:cxnSpLocks/>
          </p:cNvCxnSpPr>
          <p:nvPr/>
        </p:nvCxnSpPr>
        <p:spPr>
          <a:xfrm flipH="1">
            <a:off x="5305423" y="5386612"/>
            <a:ext cx="1806730" cy="291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945FAE1E-56C4-4838-A427-2E4FF4F0607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68" y="922848"/>
            <a:ext cx="2404460" cy="169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261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</TotalTime>
  <Words>175</Words>
  <Application>Microsoft Office PowerPoint</Application>
  <PresentationFormat>Произвольный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Тюляева Юлия Юрьевна</dc:creator>
  <cp:lastModifiedBy>Пользователь Windows</cp:lastModifiedBy>
  <cp:revision>59</cp:revision>
  <dcterms:created xsi:type="dcterms:W3CDTF">2021-09-13T09:43:11Z</dcterms:created>
  <dcterms:modified xsi:type="dcterms:W3CDTF">2021-10-16T15:04:22Z</dcterms:modified>
</cp:coreProperties>
</file>